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826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8" r:id="rId3"/>
    <p:sldId id="265" r:id="rId4"/>
    <p:sldId id="257" r:id="rId5"/>
    <p:sldId id="266" r:id="rId6"/>
    <p:sldId id="267" r:id="rId7"/>
    <p:sldId id="259" r:id="rId8"/>
    <p:sldId id="268" r:id="rId9"/>
    <p:sldId id="260" r:id="rId10"/>
    <p:sldId id="269" r:id="rId11"/>
    <p:sldId id="270" r:id="rId12"/>
    <p:sldId id="261" r:id="rId13"/>
    <p:sldId id="272" r:id="rId14"/>
    <p:sldId id="262" r:id="rId15"/>
    <p:sldId id="278" r:id="rId16"/>
    <p:sldId id="273" r:id="rId17"/>
    <p:sldId id="263" r:id="rId18"/>
    <p:sldId id="274" r:id="rId19"/>
    <p:sldId id="277" r:id="rId20"/>
    <p:sldId id="264" r:id="rId21"/>
    <p:sldId id="275" r:id="rId22"/>
    <p:sldId id="276" r:id="rId23"/>
  </p:sldIdLst>
  <p:sldSz cx="12192000" cy="6858000"/>
  <p:notesSz cx="6888163" cy="10018713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Roboto Medium" panose="02000000000000000000" pitchFamily="2" charset="0"/>
      <p:regular r:id="rId30"/>
      <p:italic r:id="rId31"/>
    </p:embeddedFont>
    <p:embeddedFont>
      <p:font typeface="Trebuchet MS" panose="020B0603020202020204" pitchFamily="34" charset="0"/>
      <p:regular r:id="rId32"/>
      <p:bold r:id="rId33"/>
      <p:italic r:id="rId34"/>
      <p:boldItalic r:id="rId35"/>
    </p:embeddedFont>
    <p:embeddedFont>
      <p:font typeface="Wingdings 3" panose="05040102010807070707" pitchFamily="18" charset="2"/>
      <p:regular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3D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4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5" d="100"/>
          <a:sy n="115" d="100"/>
        </p:scale>
        <p:origin x="241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533E954-CAD9-4ED3-88BE-6C32683A7F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84871" cy="502676"/>
          </a:xfrm>
          <a:prstGeom prst="rect">
            <a:avLst/>
          </a:prstGeom>
        </p:spPr>
        <p:txBody>
          <a:bodyPr vert="horz" lIns="96606" tIns="48303" rIns="96606" bIns="48303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2D3E2D-8348-42C1-9253-4D639C4438F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01698" y="1"/>
            <a:ext cx="2984871" cy="502676"/>
          </a:xfrm>
          <a:prstGeom prst="rect">
            <a:avLst/>
          </a:prstGeom>
        </p:spPr>
        <p:txBody>
          <a:bodyPr vert="horz" lIns="96606" tIns="48303" rIns="96606" bIns="48303" rtlCol="0"/>
          <a:lstStyle>
            <a:lvl1pPr algn="r">
              <a:defRPr sz="1300"/>
            </a:lvl1pPr>
          </a:lstStyle>
          <a:p>
            <a:fld id="{F5B845AE-8C4B-4474-B5AA-2EA32250D4DD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F7A903-C5B5-405A-9D12-C5E7A14543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516039"/>
            <a:ext cx="2984871" cy="502674"/>
          </a:xfrm>
          <a:prstGeom prst="rect">
            <a:avLst/>
          </a:prstGeom>
        </p:spPr>
        <p:txBody>
          <a:bodyPr vert="horz" lIns="96606" tIns="48303" rIns="96606" bIns="48303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FB657-BD56-463D-B51D-85A672E3C9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01698" y="9516039"/>
            <a:ext cx="2984871" cy="502674"/>
          </a:xfrm>
          <a:prstGeom prst="rect">
            <a:avLst/>
          </a:prstGeom>
        </p:spPr>
        <p:txBody>
          <a:bodyPr vert="horz" lIns="96606" tIns="48303" rIns="96606" bIns="48303" rtlCol="0" anchor="b"/>
          <a:lstStyle>
            <a:lvl1pPr algn="r">
              <a:defRPr sz="1300"/>
            </a:lvl1pPr>
          </a:lstStyle>
          <a:p>
            <a:fld id="{A0E4CA06-0DFC-4136-9B13-179056D372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91153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84871" cy="503255"/>
          </a:xfrm>
          <a:prstGeom prst="rect">
            <a:avLst/>
          </a:prstGeom>
        </p:spPr>
        <p:txBody>
          <a:bodyPr vert="horz" lIns="96606" tIns="48303" rIns="96606" bIns="48303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2097" y="1"/>
            <a:ext cx="2984871" cy="503255"/>
          </a:xfrm>
          <a:prstGeom prst="rect">
            <a:avLst/>
          </a:prstGeom>
        </p:spPr>
        <p:txBody>
          <a:bodyPr vert="horz" lIns="96606" tIns="48303" rIns="96606" bIns="48303" rtlCol="0"/>
          <a:lstStyle>
            <a:lvl1pPr algn="r">
              <a:defRPr sz="1300"/>
            </a:lvl1pPr>
          </a:lstStyle>
          <a:p>
            <a:fld id="{CD74BB52-2826-437F-A4F2-DFD8DE65EB7C}" type="datetimeFigureOut">
              <a:rPr lang="en-GB" smtClean="0"/>
              <a:t>19/06/2019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06" tIns="48303" rIns="96606" bIns="48303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817" y="4821508"/>
            <a:ext cx="5510530" cy="3944867"/>
          </a:xfrm>
          <a:prstGeom prst="rect">
            <a:avLst/>
          </a:prstGeom>
        </p:spPr>
        <p:txBody>
          <a:bodyPr vert="horz" lIns="96606" tIns="48303" rIns="96606" bIns="4830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15460"/>
            <a:ext cx="2984871" cy="503254"/>
          </a:xfrm>
          <a:prstGeom prst="rect">
            <a:avLst/>
          </a:prstGeom>
        </p:spPr>
        <p:txBody>
          <a:bodyPr vert="horz" lIns="96606" tIns="48303" rIns="96606" bIns="48303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2097" y="9515460"/>
            <a:ext cx="2984871" cy="503254"/>
          </a:xfrm>
          <a:prstGeom prst="rect">
            <a:avLst/>
          </a:prstGeom>
        </p:spPr>
        <p:txBody>
          <a:bodyPr vert="horz" lIns="96606" tIns="48303" rIns="96606" bIns="48303" rtlCol="0" anchor="b"/>
          <a:lstStyle>
            <a:lvl1pPr algn="r">
              <a:defRPr sz="1300"/>
            </a:lvl1pPr>
          </a:lstStyle>
          <a:p>
            <a:fld id="{F4DF2CDE-68B9-4525-9D60-EF14E3BD3B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3001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1252538"/>
            <a:ext cx="6008687" cy="33813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Jochen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F2CDE-68B9-4525-9D60-EF14E3BD3BE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6346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1252538"/>
            <a:ext cx="6008687" cy="33813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Pieter-Jan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F2CDE-68B9-4525-9D60-EF14E3BD3BE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652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1252538"/>
            <a:ext cx="6008687" cy="33813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Pieter-Jan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F2CDE-68B9-4525-9D60-EF14E3BD3BE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4685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Het hele process </a:t>
            </a:r>
            <a:r>
              <a:rPr lang="en-GB" dirty="0" err="1"/>
              <a:t>voor</a:t>
            </a:r>
            <a:r>
              <a:rPr lang="en-GB" dirty="0"/>
              <a:t> het </a:t>
            </a:r>
            <a:r>
              <a:rPr lang="en-GB" dirty="0" err="1"/>
              <a:t>detecteren</a:t>
            </a:r>
            <a:r>
              <a:rPr lang="en-GB" dirty="0"/>
              <a:t> van de </a:t>
            </a:r>
            <a:r>
              <a:rPr lang="en-GB" dirty="0" err="1"/>
              <a:t>vormen</a:t>
            </a:r>
            <a:r>
              <a:rPr lang="en-GB" dirty="0"/>
              <a:t> </a:t>
            </a:r>
            <a:r>
              <a:rPr lang="en-GB" dirty="0" err="1"/>
              <a:t>gebeurt</a:t>
            </a:r>
            <a:r>
              <a:rPr lang="en-GB" dirty="0"/>
              <a:t> </a:t>
            </a:r>
            <a:r>
              <a:rPr lang="en-GB" dirty="0" err="1"/>
              <a:t>uiteraard</a:t>
            </a:r>
            <a:r>
              <a:rPr lang="en-GB" dirty="0"/>
              <a:t> </a:t>
            </a:r>
            <a:r>
              <a:rPr lang="en-GB" dirty="0" err="1"/>
              <a:t>niet</a:t>
            </a:r>
            <a:r>
              <a:rPr lang="en-GB" dirty="0"/>
              <a:t> in </a:t>
            </a:r>
            <a:r>
              <a:rPr lang="en-GB" dirty="0" err="1"/>
              <a:t>één</a:t>
            </a:r>
            <a:r>
              <a:rPr lang="en-GB" dirty="0"/>
              <a:t> </a:t>
            </a:r>
            <a:r>
              <a:rPr lang="en-GB" dirty="0" err="1"/>
              <a:t>stap</a:t>
            </a:r>
            <a:r>
              <a:rPr lang="en-GB" dirty="0"/>
              <a:t>. </a:t>
            </a:r>
            <a:r>
              <a:rPr lang="en-GB" dirty="0" err="1"/>
              <a:t>Er</a:t>
            </a:r>
            <a:r>
              <a:rPr lang="en-GB" dirty="0"/>
              <a:t> </a:t>
            </a:r>
            <a:r>
              <a:rPr lang="en-GB" dirty="0" err="1"/>
              <a:t>zijn</a:t>
            </a:r>
            <a:r>
              <a:rPr lang="en-GB" dirty="0"/>
              <a:t> </a:t>
            </a:r>
            <a:r>
              <a:rPr lang="en-GB" dirty="0" err="1"/>
              <a:t>verschillende</a:t>
            </a:r>
            <a:r>
              <a:rPr lang="en-GB" dirty="0"/>
              <a:t> </a:t>
            </a:r>
            <a:r>
              <a:rPr lang="en-GB" dirty="0" err="1"/>
              <a:t>stappen</a:t>
            </a:r>
            <a:r>
              <a:rPr lang="en-GB" dirty="0"/>
              <a:t> </a:t>
            </a:r>
            <a:r>
              <a:rPr lang="en-GB" dirty="0" err="1"/>
              <a:t>nodig</a:t>
            </a:r>
            <a:r>
              <a:rPr lang="en-GB" dirty="0"/>
              <a:t> om tot het </a:t>
            </a:r>
            <a:r>
              <a:rPr lang="en-GB" dirty="0" err="1"/>
              <a:t>juiste</a:t>
            </a:r>
            <a:r>
              <a:rPr lang="en-GB" dirty="0"/>
              <a:t> </a:t>
            </a:r>
            <a:r>
              <a:rPr lang="en-GB" dirty="0" err="1"/>
              <a:t>resultaat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komen</a:t>
            </a:r>
            <a:r>
              <a:rPr lang="en-GB" dirty="0"/>
              <a:t>.</a:t>
            </a:r>
          </a:p>
          <a:p>
            <a:r>
              <a:rPr lang="en-GB" dirty="0"/>
              <a:t>De </a:t>
            </a:r>
            <a:r>
              <a:rPr lang="en-GB" dirty="0" err="1"/>
              <a:t>eerste</a:t>
            </a:r>
            <a:r>
              <a:rPr lang="en-GB" dirty="0"/>
              <a:t> </a:t>
            </a:r>
            <a:r>
              <a:rPr lang="en-GB" dirty="0" err="1"/>
              <a:t>stap</a:t>
            </a:r>
            <a:r>
              <a:rPr lang="en-GB" dirty="0"/>
              <a:t> is </a:t>
            </a:r>
            <a:r>
              <a:rPr lang="en-GB" dirty="0" err="1"/>
              <a:t>uiteraard</a:t>
            </a:r>
            <a:r>
              <a:rPr lang="en-GB" dirty="0"/>
              <a:t> het </a:t>
            </a:r>
            <a:r>
              <a:rPr lang="en-GB" dirty="0" err="1"/>
              <a:t>inlezen</a:t>
            </a:r>
            <a:r>
              <a:rPr lang="en-GB" dirty="0"/>
              <a:t> van het frame. </a:t>
            </a:r>
            <a:r>
              <a:rPr lang="en-GB" dirty="0" err="1"/>
              <a:t>Vervolgens</a:t>
            </a:r>
            <a:r>
              <a:rPr lang="en-GB" dirty="0"/>
              <a:t> </a:t>
            </a:r>
            <a:r>
              <a:rPr lang="en-GB" dirty="0" err="1"/>
              <a:t>wordt</a:t>
            </a:r>
            <a:r>
              <a:rPr lang="en-GB" dirty="0"/>
              <a:t> het frame </a:t>
            </a:r>
            <a:r>
              <a:rPr lang="en-GB" dirty="0" err="1"/>
              <a:t>omgezet</a:t>
            </a:r>
            <a:r>
              <a:rPr lang="en-GB" dirty="0"/>
              <a:t> </a:t>
            </a:r>
            <a:r>
              <a:rPr lang="en-GB" dirty="0" err="1"/>
              <a:t>naar</a:t>
            </a:r>
            <a:r>
              <a:rPr lang="en-GB" dirty="0"/>
              <a:t> </a:t>
            </a:r>
            <a:r>
              <a:rPr lang="en-GB" dirty="0" err="1"/>
              <a:t>grijstinten</a:t>
            </a:r>
            <a:r>
              <a:rPr lang="en-GB" dirty="0"/>
              <a:t>. </a:t>
            </a:r>
            <a:r>
              <a:rPr lang="en-GB" dirty="0" err="1"/>
              <a:t>Hierdoor</a:t>
            </a:r>
            <a:r>
              <a:rPr lang="en-GB" dirty="0"/>
              <a:t> </a:t>
            </a:r>
            <a:r>
              <a:rPr lang="en-GB" dirty="0" err="1"/>
              <a:t>worden</a:t>
            </a:r>
            <a:r>
              <a:rPr lang="en-GB" dirty="0"/>
              <a:t> de </a:t>
            </a:r>
            <a:r>
              <a:rPr lang="en-GB" dirty="0" err="1"/>
              <a:t>volgende</a:t>
            </a:r>
            <a:r>
              <a:rPr lang="en-GB" dirty="0"/>
              <a:t> </a:t>
            </a:r>
            <a:r>
              <a:rPr lang="en-GB" dirty="0" err="1"/>
              <a:t>bewerkingen</a:t>
            </a:r>
            <a:r>
              <a:rPr lang="en-GB" dirty="0"/>
              <a:t> </a:t>
            </a:r>
            <a:r>
              <a:rPr lang="en-GB" dirty="0" err="1"/>
              <a:t>sneller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F2CDE-68B9-4525-9D60-EF14E3BD3BE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305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1252538"/>
            <a:ext cx="6008687" cy="33813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Jochen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F2CDE-68B9-4525-9D60-EF14E3BD3BE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988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1252538"/>
            <a:ext cx="6008687" cy="33813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Jochen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F2CDE-68B9-4525-9D60-EF14E3BD3BE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3649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1252538"/>
            <a:ext cx="6008687" cy="33813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Jochen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F2CDE-68B9-4525-9D60-EF14E3BD3BE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7893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1252538"/>
            <a:ext cx="6008687" cy="33813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Pieter-Jan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F2CDE-68B9-4525-9D60-EF14E3BD3BE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579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9738" y="1252538"/>
            <a:ext cx="6008687" cy="33813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Pieter-Jan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F2CDE-68B9-4525-9D60-EF14E3BD3BE5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625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433829"/>
      </p:ext>
    </p:extLst>
  </p:cSld>
  <p:clrMapOvr>
    <a:masterClrMapping/>
  </p:clrMapOvr>
  <p:transition spd="slow">
    <p:wipe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851953"/>
      </p:ext>
    </p:extLst>
  </p:cSld>
  <p:clrMapOvr>
    <a:masterClrMapping/>
  </p:clrMapOvr>
  <p:transition spd="slow">
    <p:wipe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30199822"/>
      </p:ext>
    </p:extLst>
  </p:cSld>
  <p:clrMapOvr>
    <a:masterClrMapping/>
  </p:clrMapOvr>
  <p:transition spd="slow">
    <p:wipe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26921"/>
      </p:ext>
    </p:extLst>
  </p:cSld>
  <p:clrMapOvr>
    <a:masterClrMapping/>
  </p:clrMapOvr>
  <p:transition spd="slow">
    <p:wipe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61686809"/>
      </p:ext>
    </p:extLst>
  </p:cSld>
  <p:clrMapOvr>
    <a:masterClrMapping/>
  </p:clrMapOvr>
  <p:transition spd="slow">
    <p:wipe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212493"/>
      </p:ext>
    </p:extLst>
  </p:cSld>
  <p:clrMapOvr>
    <a:masterClrMapping/>
  </p:clrMapOvr>
  <p:transition spd="slow">
    <p:wipe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080273"/>
      </p:ext>
    </p:extLst>
  </p:cSld>
  <p:clrMapOvr>
    <a:masterClrMapping/>
  </p:clrMapOvr>
  <p:transition spd="slow">
    <p:wipe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81125"/>
      </p:ext>
    </p:extLst>
  </p:cSld>
  <p:clrMapOvr>
    <a:masterClrMapping/>
  </p:clrMapOvr>
  <p:transition spd="slow">
    <p:wipe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468469"/>
      </p:ext>
    </p:extLst>
  </p:cSld>
  <p:clrMapOvr>
    <a:masterClrMapping/>
  </p:clrMapOvr>
  <p:transition spd="slow">
    <p:wipe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122190"/>
      </p:ext>
    </p:extLst>
  </p:cSld>
  <p:clrMapOvr>
    <a:masterClrMapping/>
  </p:clrMapOvr>
  <p:transition spd="slow">
    <p:wipe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912460"/>
      </p:ext>
    </p:extLst>
  </p:cSld>
  <p:clrMapOvr>
    <a:masterClrMapping/>
  </p:clrMapOvr>
  <p:transition spd="slow">
    <p:wipe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513757"/>
      </p:ext>
    </p:extLst>
  </p:cSld>
  <p:clrMapOvr>
    <a:masterClrMapping/>
  </p:clrMapOvr>
  <p:transition spd="slow">
    <p:wipe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810121"/>
      </p:ext>
    </p:extLst>
  </p:cSld>
  <p:clrMapOvr>
    <a:masterClrMapping/>
  </p:clrMapOvr>
  <p:transition spd="slow">
    <p:wipe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66732"/>
      </p:ext>
    </p:extLst>
  </p:cSld>
  <p:clrMapOvr>
    <a:masterClrMapping/>
  </p:clrMapOvr>
  <p:transition spd="slow">
    <p:wipe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44773"/>
      </p:ext>
    </p:extLst>
  </p:cSld>
  <p:clrMapOvr>
    <a:masterClrMapping/>
  </p:clrMapOvr>
  <p:transition spd="slow">
    <p:wipe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324358"/>
      </p:ext>
    </p:extLst>
  </p:cSld>
  <p:clrMapOvr>
    <a:masterClrMapping/>
  </p:clrMapOvr>
  <p:transition spd="slow">
    <p:wipe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05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</p:sldLayoutIdLst>
  <p:transition spd="slow">
    <p:wipe dir="u"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cassima/thesis_hogent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F79A9-DC74-4197-A399-818D8A96A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/>
          <a:lstStyle/>
          <a:p>
            <a:r>
              <a:rPr lang="nl-BE" dirty="0"/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201C82-3AA1-4474-AF92-2723EEF3E4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nl-BE" dirty="0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 link tussen VR en de fysieke wereld</a:t>
            </a:r>
          </a:p>
        </p:txBody>
      </p:sp>
    </p:spTree>
    <p:extLst>
      <p:ext uri="{BB962C8B-B14F-4D97-AF65-F5344CB8AC3E}">
        <p14:creationId xmlns:p14="http://schemas.microsoft.com/office/powerpoint/2010/main" val="296816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63E3C-2789-4EB6-8258-315A9C019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Prototype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5583500-0085-4C4E-8E53-9DF6BC744CC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" t="11827" r="1" b="11815"/>
          <a:stretch/>
        </p:blipFill>
        <p:spPr>
          <a:xfrm>
            <a:off x="677334" y="480600"/>
            <a:ext cx="7549103" cy="4320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E77873-A5F3-44EA-9D23-B5614D735F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6347714" cy="1209631"/>
          </a:xfrm>
        </p:spPr>
        <p:txBody>
          <a:bodyPr>
            <a:norm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nl-BE" sz="1800" dirty="0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Testen van hardware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nl-BE" sz="1800" dirty="0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Ontwikkelen van software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nl-BE" sz="1800" dirty="0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Student-proof</a:t>
            </a:r>
          </a:p>
        </p:txBody>
      </p:sp>
    </p:spTree>
    <p:extLst>
      <p:ext uri="{BB962C8B-B14F-4D97-AF65-F5344CB8AC3E}">
        <p14:creationId xmlns:p14="http://schemas.microsoft.com/office/powerpoint/2010/main" val="3399460793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63E3C-2789-4EB6-8258-315A9C019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Autootje</a:t>
            </a:r>
            <a:endParaRPr lang="en-GB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1D39295-C021-4876-9450-FE50F8DFF50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3329" b="12700"/>
          <a:stretch/>
        </p:blipFill>
        <p:spPr>
          <a:xfrm>
            <a:off x="677334" y="480600"/>
            <a:ext cx="6858350" cy="4320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E77873-A5F3-44EA-9D23-B5614D735F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6347714" cy="1353058"/>
          </a:xfrm>
        </p:spPr>
        <p:txBody>
          <a:bodyPr>
            <a:norm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Compact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GB" sz="1800" dirty="0" err="1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Modulair</a:t>
            </a:r>
            <a:endParaRPr lang="en-GB" sz="1800" dirty="0">
              <a:solidFill>
                <a:schemeClr val="accent4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GB" sz="1800" dirty="0" err="1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Veelzijdig</a:t>
            </a:r>
            <a:endParaRPr lang="en-GB" sz="1800" dirty="0">
              <a:solidFill>
                <a:schemeClr val="accent4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438917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BF18B-0854-4D73-8E07-2FCED6758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Controllers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8E85-9C22-469B-B94F-5CB45195B7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2400" dirty="0">
                <a:solidFill>
                  <a:schemeClr val="accent4"/>
                </a:solidFill>
              </a:rPr>
              <a:t>De input</a:t>
            </a:r>
          </a:p>
        </p:txBody>
      </p:sp>
    </p:spTree>
    <p:extLst>
      <p:ext uri="{BB962C8B-B14F-4D97-AF65-F5344CB8AC3E}">
        <p14:creationId xmlns:p14="http://schemas.microsoft.com/office/powerpoint/2010/main" val="223549338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63E3C-2789-4EB6-8258-315A9C019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Controllers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E77873-A5F3-44EA-9D23-B5614D735F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7334" y="5372563"/>
            <a:ext cx="6347714" cy="1347833"/>
          </a:xfrm>
        </p:spPr>
        <p:txBody>
          <a:bodyPr>
            <a:norm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nl-BE" sz="1800" dirty="0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Inlezen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nl-BE" sz="1800" dirty="0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Omvormen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nl-BE" sz="1800" dirty="0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Versturen</a:t>
            </a:r>
          </a:p>
        </p:txBody>
      </p:sp>
      <p:pic>
        <p:nvPicPr>
          <p:cNvPr id="11" name="Tijdelijke aanduiding voor afbeelding 10">
            <a:extLst>
              <a:ext uri="{FF2B5EF4-FFF2-40B4-BE49-F238E27FC236}">
                <a16:creationId xmlns:a16="http://schemas.microsoft.com/office/drawing/2014/main" id="{AAE102FF-B162-4747-8CB3-DBEDAA36162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5344" t="3375" r="5917" b="6431"/>
          <a:stretch/>
        </p:blipFill>
        <p:spPr>
          <a:xfrm>
            <a:off x="677334" y="477988"/>
            <a:ext cx="566709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054172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BF18B-0854-4D73-8E07-2FCED6758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Link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8E85-9C22-469B-B94F-5CB45195B7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2400" dirty="0">
                <a:solidFill>
                  <a:schemeClr val="accent4"/>
                </a:solidFill>
              </a:rPr>
              <a:t>Samenwerking</a:t>
            </a:r>
          </a:p>
        </p:txBody>
      </p:sp>
    </p:spTree>
    <p:extLst>
      <p:ext uri="{BB962C8B-B14F-4D97-AF65-F5344CB8AC3E}">
        <p14:creationId xmlns:p14="http://schemas.microsoft.com/office/powerpoint/2010/main" val="1514553985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63E3C-2789-4EB6-8258-315A9C019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Protocol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E77873-A5F3-44EA-9D23-B5614D735F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6347714" cy="1335303"/>
          </a:xfrm>
        </p:spPr>
        <p:txBody>
          <a:bodyPr>
            <a:norm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nl-BE" sz="1800" dirty="0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Header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nl-BE" sz="1800" dirty="0" err="1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Payload</a:t>
            </a:r>
            <a:endParaRPr lang="nl-BE" sz="1800" dirty="0">
              <a:solidFill>
                <a:schemeClr val="accent4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nl-BE" sz="1800" dirty="0" err="1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Tail</a:t>
            </a:r>
            <a:endParaRPr lang="nl-BE" sz="1800" dirty="0">
              <a:solidFill>
                <a:schemeClr val="accent4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11" name="Tijdelijke aanduiding voor afbeelding 10">
            <a:extLst>
              <a:ext uri="{FF2B5EF4-FFF2-40B4-BE49-F238E27FC236}">
                <a16:creationId xmlns:a16="http://schemas.microsoft.com/office/drawing/2014/main" id="{A3030A45-1C62-4B04-8365-A9D04A4EB0F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260" r="18551" b="8059"/>
          <a:stretch/>
        </p:blipFill>
        <p:spPr>
          <a:xfrm>
            <a:off x="677334" y="480600"/>
            <a:ext cx="7674558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486687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63E3C-2789-4EB6-8258-315A9C019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Communicatie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E77873-A5F3-44EA-9D23-B5614D735F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6347714" cy="1335303"/>
          </a:xfrm>
        </p:spPr>
        <p:txBody>
          <a:bodyPr>
            <a:norm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nl-BE" sz="1800" dirty="0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Wi-Fi netwerk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nl-BE" sz="1800" dirty="0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MQTT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nl-BE" sz="1800" dirty="0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Universeel</a:t>
            </a:r>
          </a:p>
        </p:txBody>
      </p:sp>
      <p:pic>
        <p:nvPicPr>
          <p:cNvPr id="5" name="Picture Placeholder 5">
            <a:extLst>
              <a:ext uri="{FF2B5EF4-FFF2-40B4-BE49-F238E27FC236}">
                <a16:creationId xmlns:a16="http://schemas.microsoft.com/office/drawing/2014/main" id="{B52281F3-F9AC-41A3-B2A4-B596A40D95B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/>
          <a:stretch/>
        </p:blipFill>
        <p:spPr>
          <a:xfrm>
            <a:off x="677334" y="480600"/>
            <a:ext cx="7194956" cy="4320000"/>
          </a:xfrm>
        </p:spPr>
      </p:pic>
    </p:spTree>
    <p:extLst>
      <p:ext uri="{BB962C8B-B14F-4D97-AF65-F5344CB8AC3E}">
        <p14:creationId xmlns:p14="http://schemas.microsoft.com/office/powerpoint/2010/main" val="385510394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BF18B-0854-4D73-8E07-2FCED6758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Maker Faire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8E85-9C22-469B-B94F-5CB45195B7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2400" dirty="0">
                <a:solidFill>
                  <a:schemeClr val="accent4"/>
                </a:solidFill>
              </a:rPr>
              <a:t>Het presenteren</a:t>
            </a:r>
          </a:p>
        </p:txBody>
      </p:sp>
    </p:spTree>
    <p:extLst>
      <p:ext uri="{BB962C8B-B14F-4D97-AF65-F5344CB8AC3E}">
        <p14:creationId xmlns:p14="http://schemas.microsoft.com/office/powerpoint/2010/main" val="3979922265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63E3C-2789-4EB6-8258-315A9C019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Stand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B24109D-7109-4A36-9911-6B9EBC909F1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0729" b="8598"/>
          <a:stretch/>
        </p:blipFill>
        <p:spPr>
          <a:xfrm>
            <a:off x="677334" y="480600"/>
            <a:ext cx="7138672" cy="4320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E77873-A5F3-44EA-9D23-B5614D735F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6347714" cy="1308670"/>
          </a:xfrm>
        </p:spPr>
        <p:txBody>
          <a:bodyPr>
            <a:norm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nl-BE" sz="1800" dirty="0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Interesse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nl-BE" sz="1800" dirty="0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Field-test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nl-BE" sz="1800" dirty="0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Bevindingen</a:t>
            </a:r>
          </a:p>
        </p:txBody>
      </p:sp>
    </p:spTree>
    <p:extLst>
      <p:ext uri="{BB962C8B-B14F-4D97-AF65-F5344CB8AC3E}">
        <p14:creationId xmlns:p14="http://schemas.microsoft.com/office/powerpoint/2010/main" val="1712141667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63E3C-2789-4EB6-8258-315A9C019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Bevindingen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E77873-A5F3-44EA-9D23-B5614D735F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6347714" cy="1308670"/>
          </a:xfrm>
        </p:spPr>
        <p:txBody>
          <a:bodyPr>
            <a:norm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nl-BE" sz="1800" dirty="0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Negatief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nl-BE" sz="1800" dirty="0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Positief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497C6B1-B07F-4872-8DEF-C4A502406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933698"/>
              </p:ext>
            </p:extLst>
          </p:nvPr>
        </p:nvGraphicFramePr>
        <p:xfrm>
          <a:off x="677334" y="2946400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28458480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3571586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Negatief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Positief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386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Lichtinval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Interesse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424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Betrouwbaarheid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174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Wi-Fi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Latency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50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Batterijduur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0014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790838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BF18B-0854-4D73-8E07-2FCED6758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Opzet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8E85-9C22-469B-B94F-5CB45195B7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>
                <a:solidFill>
                  <a:schemeClr val="accent4"/>
                </a:solidFill>
              </a:rPr>
              <a:t>De proof-of-concept</a:t>
            </a:r>
          </a:p>
        </p:txBody>
      </p:sp>
    </p:spTree>
    <p:extLst>
      <p:ext uri="{BB962C8B-B14F-4D97-AF65-F5344CB8AC3E}">
        <p14:creationId xmlns:p14="http://schemas.microsoft.com/office/powerpoint/2010/main" val="1611266531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BF18B-0854-4D73-8E07-2FCED6758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Besluit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8E85-9C22-469B-B94F-5CB45195B7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2400" dirty="0">
                <a:solidFill>
                  <a:schemeClr val="accent4"/>
                </a:solidFill>
              </a:rPr>
              <a:t>De resultaten</a:t>
            </a:r>
          </a:p>
        </p:txBody>
      </p:sp>
    </p:spTree>
    <p:extLst>
      <p:ext uri="{BB962C8B-B14F-4D97-AF65-F5344CB8AC3E}">
        <p14:creationId xmlns:p14="http://schemas.microsoft.com/office/powerpoint/2010/main" val="118677933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63E3C-2789-4EB6-8258-315A9C019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Besluit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E77873-A5F3-44EA-9D23-B5614D735F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6347714" cy="1335303"/>
          </a:xfrm>
        </p:spPr>
        <p:txBody>
          <a:bodyPr>
            <a:norm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nl-BE" sz="1800" dirty="0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Obstakels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nl-BE" sz="1800" dirty="0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Evolutie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nl-BE" sz="1800" dirty="0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Eindresultaten</a:t>
            </a:r>
          </a:p>
        </p:txBody>
      </p:sp>
      <p:pic>
        <p:nvPicPr>
          <p:cNvPr id="5" name="Picture Placeholder 5">
            <a:extLst>
              <a:ext uri="{FF2B5EF4-FFF2-40B4-BE49-F238E27FC236}">
                <a16:creationId xmlns:a16="http://schemas.microsoft.com/office/drawing/2014/main" id="{3C1C9FB3-2676-4C57-8B39-18700AEC138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3177" t="20182" b="20182"/>
          <a:stretch/>
        </p:blipFill>
        <p:spPr>
          <a:xfrm>
            <a:off x="677334" y="480600"/>
            <a:ext cx="7418619" cy="4320000"/>
          </a:xfrm>
        </p:spPr>
      </p:pic>
    </p:spTree>
    <p:extLst>
      <p:ext uri="{BB962C8B-B14F-4D97-AF65-F5344CB8AC3E}">
        <p14:creationId xmlns:p14="http://schemas.microsoft.com/office/powerpoint/2010/main" val="4189673119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066EA915-8489-432C-97A8-7C57E55226E2}"/>
              </a:ext>
            </a:extLst>
          </p:cNvPr>
          <p:cNvSpPr txBox="1">
            <a:spLocks/>
          </p:cNvSpPr>
          <p:nvPr/>
        </p:nvSpPr>
        <p:spPr>
          <a:xfrm>
            <a:off x="1524001" y="6126022"/>
            <a:ext cx="5826719" cy="428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nl-BE" dirty="0">
                <a:solidFill>
                  <a:schemeClr val="accent4"/>
                </a:solidFill>
              </a:rPr>
              <a:t>https://github.com/pcassima/thesis_hogent</a:t>
            </a:r>
          </a:p>
        </p:txBody>
      </p:sp>
      <p:sp>
        <p:nvSpPr>
          <p:cNvPr id="7" name="Rectangle 6">
            <a:hlinkClick r:id="rId2" tooltip="GitHub repository"/>
            <a:extLst>
              <a:ext uri="{FF2B5EF4-FFF2-40B4-BE49-F238E27FC236}">
                <a16:creationId xmlns:a16="http://schemas.microsoft.com/office/drawing/2014/main" id="{AC0A1974-BC7C-4A9B-80FB-324814B8A68C}"/>
              </a:ext>
            </a:extLst>
          </p:cNvPr>
          <p:cNvSpPr/>
          <p:nvPr/>
        </p:nvSpPr>
        <p:spPr>
          <a:xfrm>
            <a:off x="1835178" y="5967155"/>
            <a:ext cx="4503478" cy="587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891A5F9-BA0A-400D-BFDD-E1DFC70A49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/>
          <a:lstStyle/>
          <a:p>
            <a:r>
              <a:rPr lang="nl-BE" dirty="0"/>
              <a:t>Computer Vision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E804858-93E1-4C13-B372-4EF1DBED3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>
            <a:normAutofit/>
          </a:bodyPr>
          <a:lstStyle/>
          <a:p>
            <a:r>
              <a:rPr lang="nl-BE" dirty="0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 link tussen VR en de fysieke wereld</a:t>
            </a:r>
          </a:p>
        </p:txBody>
      </p:sp>
    </p:spTree>
    <p:extLst>
      <p:ext uri="{BB962C8B-B14F-4D97-AF65-F5344CB8AC3E}">
        <p14:creationId xmlns:p14="http://schemas.microsoft.com/office/powerpoint/2010/main" val="104401234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07016-1273-4F9F-855B-D2C1EFE20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/>
          <a:lstStyle/>
          <a:p>
            <a:r>
              <a:rPr lang="nl-BE" dirty="0">
                <a:latin typeface="Roboto Medium" panose="02000000000000000000" pitchFamily="2" charset="0"/>
                <a:ea typeface="Roboto Medium" panose="02000000000000000000" pitchFamily="2" charset="0"/>
              </a:rPr>
              <a:t>Opstelling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CB84E9A-8D07-4673-B5C7-5AED8073B4E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7115" r="1434"/>
          <a:stretch/>
        </p:blipFill>
        <p:spPr>
          <a:xfrm>
            <a:off x="677334" y="480600"/>
            <a:ext cx="7900417" cy="4320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0AEC3B-FB16-4C37-BA0F-549ADBA94F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7334" y="5367337"/>
            <a:ext cx="6347714" cy="1317547"/>
          </a:xfrm>
        </p:spPr>
        <p:txBody>
          <a:bodyPr>
            <a:norm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nl-BE" sz="1800" dirty="0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Concept van de opstelling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nl-BE" sz="1800" dirty="0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Twee types van autootjes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nl-BE" sz="1800" dirty="0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Gemakkelijk op te bergen</a:t>
            </a:r>
          </a:p>
        </p:txBody>
      </p:sp>
    </p:spTree>
    <p:extLst>
      <p:ext uri="{BB962C8B-B14F-4D97-AF65-F5344CB8AC3E}">
        <p14:creationId xmlns:p14="http://schemas.microsoft.com/office/powerpoint/2010/main" val="84824090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BF18B-0854-4D73-8E07-2FCED6758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Vision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8E85-9C22-469B-B94F-5CB45195B7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2400" dirty="0">
                <a:solidFill>
                  <a:schemeClr val="accent4"/>
                </a:solidFill>
              </a:rPr>
              <a:t>Een computer laten zien</a:t>
            </a:r>
          </a:p>
        </p:txBody>
      </p:sp>
    </p:spTree>
    <p:extLst>
      <p:ext uri="{BB962C8B-B14F-4D97-AF65-F5344CB8AC3E}">
        <p14:creationId xmlns:p14="http://schemas.microsoft.com/office/powerpoint/2010/main" val="201678820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56395-EC07-4F39-98EE-DE8EBC53A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Roboto Medium" panose="02000000000000000000" pitchFamily="2" charset="0"/>
                <a:ea typeface="Roboto Medium" panose="02000000000000000000" pitchFamily="2" charset="0"/>
              </a:rPr>
              <a:t>Het vision-</a:t>
            </a:r>
            <a:r>
              <a:rPr lang="en-GB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systeem</a:t>
            </a:r>
            <a:endParaRPr lang="en-GB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47F8103-FDD6-422F-B21D-F728F19B68D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9359" t="19126" r="16243" b="30763"/>
          <a:stretch/>
        </p:blipFill>
        <p:spPr>
          <a:xfrm>
            <a:off x="677334" y="480600"/>
            <a:ext cx="7400813" cy="4320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764C90-B512-4E52-B4EC-90506F2C67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6347714" cy="1379691"/>
          </a:xfrm>
        </p:spPr>
        <p:txBody>
          <a:bodyPr>
            <a:norm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nl-BE" sz="1800" dirty="0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WebCam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nl-BE" sz="1800" dirty="0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Computer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nl-BE" sz="1800" dirty="0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Programma</a:t>
            </a:r>
          </a:p>
        </p:txBody>
      </p:sp>
    </p:spTree>
    <p:extLst>
      <p:ext uri="{BB962C8B-B14F-4D97-AF65-F5344CB8AC3E}">
        <p14:creationId xmlns:p14="http://schemas.microsoft.com/office/powerpoint/2010/main" val="3553827295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675B9-ED77-4E29-81D4-65DF10CD1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463" y="4789710"/>
            <a:ext cx="8596667" cy="566738"/>
          </a:xfrm>
        </p:spPr>
        <p:txBody>
          <a:bodyPr/>
          <a:lstStyle/>
          <a:p>
            <a:r>
              <a:rPr lang="nl-BE" dirty="0">
                <a:latin typeface="Roboto Medium" panose="02000000000000000000" pitchFamily="2" charset="0"/>
                <a:ea typeface="Roboto Medium" panose="02000000000000000000" pitchFamily="2" charset="0"/>
              </a:rPr>
              <a:t>Het </a:t>
            </a:r>
            <a:r>
              <a:rPr lang="nl-BE" dirty="0">
                <a:solidFill>
                  <a:srgbClr val="EB3D9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vision-proces</a:t>
            </a:r>
            <a:r>
              <a:rPr lang="nl-BE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D3957D0-AAD7-41CF-928E-C710C1F3DBA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7710" t="2861" r="7564" b="15251"/>
          <a:stretch/>
        </p:blipFill>
        <p:spPr>
          <a:xfrm>
            <a:off x="1932921" y="598715"/>
            <a:ext cx="6085491" cy="420188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A205FF-BF90-49FC-AF93-123C08E93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6347714" cy="1361936"/>
          </a:xfrm>
        </p:spPr>
        <p:txBody>
          <a:bodyPr>
            <a:norm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GB" sz="1800" dirty="0" err="1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Inlezen</a:t>
            </a:r>
            <a:r>
              <a:rPr lang="en-GB" sz="1800" dirty="0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+ </a:t>
            </a:r>
            <a:r>
              <a:rPr lang="en-GB" sz="1800" dirty="0" err="1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omzetten</a:t>
            </a:r>
            <a:r>
              <a:rPr lang="en-GB" sz="1800" dirty="0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GB" sz="1800" dirty="0" err="1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naar</a:t>
            </a:r>
            <a:r>
              <a:rPr lang="en-GB" sz="1800" dirty="0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GB" sz="1800" dirty="0" err="1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grijstinten</a:t>
            </a:r>
            <a:endParaRPr lang="en-GB" sz="1800" dirty="0">
              <a:solidFill>
                <a:schemeClr val="accent4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Threshold + edge detection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GB" sz="1800" dirty="0" err="1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Vormen</a:t>
            </a:r>
            <a:r>
              <a:rPr lang="en-GB" sz="1800" dirty="0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+ </a:t>
            </a:r>
            <a:r>
              <a:rPr lang="en-GB" sz="1800" dirty="0" err="1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kleur</a:t>
            </a:r>
            <a:r>
              <a:rPr lang="en-GB" sz="1800" dirty="0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GB" sz="1800" dirty="0" err="1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identificeren</a:t>
            </a:r>
            <a:endParaRPr lang="en-GB" sz="1800" dirty="0">
              <a:solidFill>
                <a:schemeClr val="accent4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F5185C8-575F-49E6-8C1D-FE9E2E35E269}"/>
              </a:ext>
            </a:extLst>
          </p:cNvPr>
          <p:cNvSpPr/>
          <p:nvPr/>
        </p:nvSpPr>
        <p:spPr>
          <a:xfrm>
            <a:off x="3781425" y="1321593"/>
            <a:ext cx="342900" cy="338137"/>
          </a:xfrm>
          <a:prstGeom prst="rightArrow">
            <a:avLst/>
          </a:prstGeom>
          <a:solidFill>
            <a:srgbClr val="EB3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86AD08A-3E19-4E6A-8396-C074F4E889A2}"/>
              </a:ext>
            </a:extLst>
          </p:cNvPr>
          <p:cNvSpPr/>
          <p:nvPr/>
        </p:nvSpPr>
        <p:spPr>
          <a:xfrm>
            <a:off x="5801379" y="1323973"/>
            <a:ext cx="342900" cy="338137"/>
          </a:xfrm>
          <a:prstGeom prst="rightArrow">
            <a:avLst/>
          </a:prstGeom>
          <a:solidFill>
            <a:srgbClr val="EB3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22B9FF3-E146-4FF4-ADE0-859DBAC44C4A}"/>
              </a:ext>
            </a:extLst>
          </p:cNvPr>
          <p:cNvSpPr/>
          <p:nvPr/>
        </p:nvSpPr>
        <p:spPr>
          <a:xfrm rot="10800000">
            <a:off x="4804216" y="3590923"/>
            <a:ext cx="342900" cy="338137"/>
          </a:xfrm>
          <a:prstGeom prst="rightArrow">
            <a:avLst/>
          </a:prstGeom>
          <a:solidFill>
            <a:srgbClr val="EB3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6538011-C569-4EA1-A45D-5C407746C2D2}"/>
              </a:ext>
            </a:extLst>
          </p:cNvPr>
          <p:cNvSpPr/>
          <p:nvPr/>
        </p:nvSpPr>
        <p:spPr>
          <a:xfrm rot="6652134">
            <a:off x="6518716" y="2525144"/>
            <a:ext cx="342900" cy="338137"/>
          </a:xfrm>
          <a:prstGeom prst="rightArrow">
            <a:avLst/>
          </a:prstGeom>
          <a:solidFill>
            <a:srgbClr val="EB3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242718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BF18B-0854-4D73-8E07-2FCED6758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Linefollower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8E85-9C22-469B-B94F-5CB45195B7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2400" dirty="0">
                <a:solidFill>
                  <a:schemeClr val="accent4"/>
                </a:solidFill>
              </a:rPr>
              <a:t>Autonoom rijden</a:t>
            </a:r>
          </a:p>
        </p:txBody>
      </p:sp>
    </p:spTree>
    <p:extLst>
      <p:ext uri="{BB962C8B-B14F-4D97-AF65-F5344CB8AC3E}">
        <p14:creationId xmlns:p14="http://schemas.microsoft.com/office/powerpoint/2010/main" val="110610006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B3F46-83C5-4619-8888-EBD32AA9E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Waarom</a:t>
            </a:r>
            <a:r>
              <a:rPr lang="en-GB" dirty="0"/>
              <a:t>?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FF0C3F4-7F72-40AD-96AA-B074BEB971C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8119" t="13946" r="28240" b="41255"/>
          <a:stretch/>
        </p:blipFill>
        <p:spPr>
          <a:xfrm>
            <a:off x="677334" y="489478"/>
            <a:ext cx="8182581" cy="4320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73502-8CFE-4F85-ABE4-4EFDBE09B3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7334" y="5367339"/>
            <a:ext cx="6347714" cy="1290914"/>
          </a:xfrm>
        </p:spPr>
        <p:txBody>
          <a:bodyPr>
            <a:norm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nl-BE" sz="1800" dirty="0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Reeds gemaakt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nl-BE" sz="1800" dirty="0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Autonoom (testen van de vision)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nl-BE" sz="1800" dirty="0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Betrouwbaar</a:t>
            </a:r>
          </a:p>
        </p:txBody>
      </p:sp>
    </p:spTree>
    <p:extLst>
      <p:ext uri="{BB962C8B-B14F-4D97-AF65-F5344CB8AC3E}">
        <p14:creationId xmlns:p14="http://schemas.microsoft.com/office/powerpoint/2010/main" val="1668845014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BF18B-0854-4D73-8E07-2FCED6758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Bestuurbaar autootje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58E85-9C22-469B-B94F-5CB45195B7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sz="2400" dirty="0">
                <a:solidFill>
                  <a:schemeClr val="accent4"/>
                </a:solidFill>
              </a:rPr>
              <a:t>Internet of </a:t>
            </a:r>
            <a:r>
              <a:rPr lang="nl-BE" sz="2400" dirty="0" err="1">
                <a:solidFill>
                  <a:schemeClr val="accent4"/>
                </a:solidFill>
              </a:rPr>
              <a:t>Things</a:t>
            </a:r>
            <a:endParaRPr lang="nl-BE" sz="2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58196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Facet">
  <a:themeElements>
    <a:clrScheme name="Custom 1">
      <a:dk1>
        <a:sysClr val="windowText" lastClr="000000"/>
      </a:dk1>
      <a:lt1>
        <a:sysClr val="window" lastClr="FFFFFF"/>
      </a:lt1>
      <a:dk2>
        <a:srgbClr val="1C5555"/>
      </a:dk2>
      <a:lt2>
        <a:srgbClr val="DBEEF3"/>
      </a:lt2>
      <a:accent1>
        <a:srgbClr val="F496CB"/>
      </a:accent1>
      <a:accent2>
        <a:srgbClr val="A42064"/>
      </a:accent2>
      <a:accent3>
        <a:srgbClr val="20DCE1"/>
      </a:accent3>
      <a:accent4>
        <a:srgbClr val="18A4AF"/>
      </a:accent4>
      <a:accent5>
        <a:srgbClr val="1C5555"/>
      </a:accent5>
      <a:accent6>
        <a:srgbClr val="164441"/>
      </a:accent6>
      <a:hlink>
        <a:srgbClr val="18A4AF"/>
      </a:hlink>
      <a:folHlink>
        <a:srgbClr val="E11C84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1209</TotalTime>
  <Words>220</Words>
  <Application>Microsoft Office PowerPoint</Application>
  <PresentationFormat>Widescreen</PresentationFormat>
  <Paragraphs>96</Paragraphs>
  <Slides>22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Trebuchet MS</vt:lpstr>
      <vt:lpstr>Wingdings 3</vt:lpstr>
      <vt:lpstr>Calibri</vt:lpstr>
      <vt:lpstr>Wingdings</vt:lpstr>
      <vt:lpstr>Arial</vt:lpstr>
      <vt:lpstr>Roboto Medium</vt:lpstr>
      <vt:lpstr>Facet</vt:lpstr>
      <vt:lpstr>Computer Vision</vt:lpstr>
      <vt:lpstr>Opzet</vt:lpstr>
      <vt:lpstr>Opstelling</vt:lpstr>
      <vt:lpstr>Vision</vt:lpstr>
      <vt:lpstr>Het vision-systeem</vt:lpstr>
      <vt:lpstr>Het vision-proces </vt:lpstr>
      <vt:lpstr>Linefollower</vt:lpstr>
      <vt:lpstr>Waarom?</vt:lpstr>
      <vt:lpstr>Bestuurbaar autootje</vt:lpstr>
      <vt:lpstr>Prototype</vt:lpstr>
      <vt:lpstr>Autootje</vt:lpstr>
      <vt:lpstr>Controllers</vt:lpstr>
      <vt:lpstr>Controllers</vt:lpstr>
      <vt:lpstr>Link</vt:lpstr>
      <vt:lpstr>Protocol</vt:lpstr>
      <vt:lpstr>Communicatie</vt:lpstr>
      <vt:lpstr>Maker Faire</vt:lpstr>
      <vt:lpstr>Stand</vt:lpstr>
      <vt:lpstr>Bevindingen</vt:lpstr>
      <vt:lpstr>Besluit</vt:lpstr>
      <vt:lpstr>Besluit</vt:lpstr>
      <vt:lpstr>Computer Vision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</dc:title>
  <dc:creator>Pieter-Jan Cassiman</dc:creator>
  <cp:lastModifiedBy>Pieter-Jan Cassiman</cp:lastModifiedBy>
  <cp:revision>38</cp:revision>
  <cp:lastPrinted>2019-06-19T11:38:32Z</cp:lastPrinted>
  <dcterms:created xsi:type="dcterms:W3CDTF">2019-05-28T15:31:20Z</dcterms:created>
  <dcterms:modified xsi:type="dcterms:W3CDTF">2019-06-19T17:28:05Z</dcterms:modified>
</cp:coreProperties>
</file>